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6" r:id="rId9"/>
    <p:sldId id="263" r:id="rId10"/>
    <p:sldId id="268" r:id="rId11"/>
    <p:sldId id="269" r:id="rId12"/>
    <p:sldId id="270" r:id="rId13"/>
    <p:sldId id="271" r:id="rId14"/>
    <p:sldId id="272" r:id="rId15"/>
    <p:sldId id="273" r:id="rId16"/>
    <p:sldId id="264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94553"/>
  </p:normalViewPr>
  <p:slideViewPr>
    <p:cSldViewPr snapToGrid="0" snapToObjects="1">
      <p:cViewPr>
        <p:scale>
          <a:sx n="100" d="100"/>
          <a:sy n="100" d="100"/>
        </p:scale>
        <p:origin x="-13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6EAE8-A205-7A41-BFD0-78153439256E}" type="datetimeFigureOut">
              <a:rPr lang="en-US" smtClean="0"/>
              <a:t>5/24/16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8C0FF-3F42-8544-88A3-1C1972360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531E-057E-4243-9687-8A295A98CF43}" type="datetimeFigureOut">
              <a:rPr lang="en-US" smtClean="0"/>
              <a:t>5/24/16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AB2E7-3C3B-904D-B2EF-1B101869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43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54B8D-A638-EE4C-A66F-91B1290236D9}" type="datetime1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D2037-87FA-C645-88F4-B5CC30C18879}" type="datetime1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FC86-B283-C14D-BC70-10D7FCFC751B}" type="datetime1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5284-569D-7B42-B437-60D70F628179}" type="datetime1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393F-B2FE-C94B-8E9D-439BC31BFD60}" type="datetime1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CA5E-689A-ED4E-8BBB-74B37639802C}" type="datetime1">
              <a:rPr lang="en-US" smtClean="0"/>
              <a:t>5/24/16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F3711-1BFE-7046-AB57-F9FC07228721}" type="datetime1">
              <a:rPr lang="en-US" smtClean="0"/>
              <a:t>5/24/16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3A74E-FAB4-E64F-87FE-E4F7FDF29D00}" type="datetime1">
              <a:rPr lang="en-US" smtClean="0"/>
              <a:t>5/24/16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ED1F-C314-FA49-8A02-D930AD906C53}" type="datetime1">
              <a:rPr lang="en-US" smtClean="0"/>
              <a:t>5/24/16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C0430-B39D-CD44-818C-F14FAE3E70A4}" type="datetime1">
              <a:rPr lang="en-US" smtClean="0"/>
              <a:t>5/24/16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3A33-088B-5E44-952E-98E9C2EE3252}" type="datetime1">
              <a:rPr lang="en-US" smtClean="0"/>
              <a:t>5/24/16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107D221-D2C7-D14A-B47A-877571266C72}" type="datetime1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8.emf"/><Relationship Id="rId5" Type="http://schemas.openxmlformats.org/officeDocument/2006/relationships/package" Target="../embeddings/Microsoft_Excel_Sheet2.xlsx"/><Relationship Id="rId6" Type="http://schemas.openxmlformats.org/officeDocument/2006/relationships/image" Target="../media/image9.emf"/><Relationship Id="rId7" Type="http://schemas.openxmlformats.org/officeDocument/2006/relationships/package" Target="../embeddings/Microsoft_Word_Document3.docx"/><Relationship Id="rId8" Type="http://schemas.openxmlformats.org/officeDocument/2006/relationships/image" Target="../media/image10.emf"/><Relationship Id="rId9" Type="http://schemas.openxmlformats.org/officeDocument/2006/relationships/package" Target="../embeddings/Microsoft_Word_Document4.docx"/><Relationship Id="rId10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duconnect.in/" TargetMode="External"/><Relationship Id="rId4" Type="http://schemas.openxmlformats.org/officeDocument/2006/relationships/hyperlink" Target="https://www.facebook.com/felicific2k16/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play.google.com/store/apps" TargetMode="External"/><Relationship Id="rId7" Type="http://schemas.openxmlformats.org/officeDocument/2006/relationships/hyperlink" Target="https://www.microsoft.com/en-us/store/apps" TargetMode="External"/><Relationship Id="rId8" Type="http://schemas.openxmlformats.org/officeDocument/2006/relationships/hyperlink" Target="https://docs.google.com/forms/d/1vdpMzfyzdktrrmh-3ImxkfLhpPhmOjWeY5I6zPAu-Fg/viewform?c=0&amp;w=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gov.ddit.ac.in/moodl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3300"/>
            <a:ext cx="7772400" cy="17801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the pursuit</a:t>
            </a:r>
            <a:br>
              <a:rPr lang="en-US" dirty="0" smtClean="0"/>
            </a:br>
            <a:r>
              <a:rPr lang="en-US" dirty="0" smtClean="0"/>
              <a:t> of</a:t>
            </a:r>
            <a:br>
              <a:rPr lang="en-US" dirty="0" smtClean="0"/>
            </a:br>
            <a:r>
              <a:rPr lang="en-US" dirty="0" smtClean="0"/>
              <a:t> (prospective)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600" y="3073401"/>
            <a:ext cx="7416800" cy="2679699"/>
          </a:xfrm>
        </p:spPr>
        <p:txBody>
          <a:bodyPr>
            <a:normAutofit fontScale="47500" lnSpcReduction="20000"/>
          </a:bodyPr>
          <a:lstStyle/>
          <a:p>
            <a:r>
              <a:rPr lang="en-US" sz="4500" dirty="0" smtClean="0"/>
              <a:t>[Problem Based Learning </a:t>
            </a:r>
            <a:r>
              <a:rPr lang="en-US" sz="4500" dirty="0" smtClean="0">
                <a:sym typeface="Wingdings"/>
              </a:rPr>
              <a:t> </a:t>
            </a:r>
            <a:r>
              <a:rPr lang="en-US" sz="4500" dirty="0" smtClean="0"/>
              <a:t>Software </a:t>
            </a:r>
            <a:r>
              <a:rPr lang="en-US" sz="4500" dirty="0"/>
              <a:t>Engineering</a:t>
            </a:r>
            <a:r>
              <a:rPr lang="en-US" sz="4500" dirty="0" smtClean="0"/>
              <a:t>]</a:t>
            </a:r>
          </a:p>
          <a:p>
            <a:r>
              <a:rPr lang="en-US" sz="3800" dirty="0" smtClean="0"/>
              <a:t>[Content Guru]</a:t>
            </a:r>
            <a:endParaRPr lang="en-US" sz="3800" dirty="0"/>
          </a:p>
          <a:p>
            <a:r>
              <a:rPr lang="en-US" sz="4000" dirty="0" smtClean="0"/>
              <a:t>Prof. </a:t>
            </a:r>
            <a:r>
              <a:rPr lang="en-US" sz="4000" dirty="0" err="1" smtClean="0"/>
              <a:t>Brijesh</a:t>
            </a:r>
            <a:r>
              <a:rPr lang="en-US" sz="4000" dirty="0" smtClean="0"/>
              <a:t> S. Bhatt (</a:t>
            </a:r>
            <a:r>
              <a:rPr lang="en-US" sz="4000" dirty="0" err="1" smtClean="0"/>
              <a:t>brij.ce@ddu.ac.in</a:t>
            </a:r>
            <a:r>
              <a:rPr lang="en-US" sz="4000" dirty="0" smtClean="0"/>
              <a:t>)</a:t>
            </a:r>
          </a:p>
          <a:p>
            <a:r>
              <a:rPr lang="en-US" sz="4000" dirty="0" smtClean="0"/>
              <a:t>Prof. Jigar M. Pandya (</a:t>
            </a:r>
            <a:r>
              <a:rPr lang="en-US" sz="4000" dirty="0" err="1" smtClean="0"/>
              <a:t>jigarpandya.ce@ddu.ac.in</a:t>
            </a:r>
            <a:r>
              <a:rPr lang="en-US" sz="4000" dirty="0" smtClean="0"/>
              <a:t>)</a:t>
            </a:r>
          </a:p>
          <a:p>
            <a:r>
              <a:rPr lang="en-US" sz="4000" dirty="0" smtClean="0"/>
              <a:t>Department of Computer Engineering</a:t>
            </a:r>
          </a:p>
          <a:p>
            <a:r>
              <a:rPr lang="en-US" sz="4000" dirty="0" smtClean="0"/>
              <a:t>Faculty of Technology</a:t>
            </a:r>
          </a:p>
          <a:p>
            <a:r>
              <a:rPr lang="en-US" sz="4000" dirty="0" smtClean="0"/>
              <a:t>DHARMSINH DESAI UNIVERSITY, NADIAD.</a:t>
            </a:r>
          </a:p>
          <a:p>
            <a:endParaRPr lang="en-US" dirty="0"/>
          </a:p>
          <a:p>
            <a:r>
              <a:rPr lang="en-US" sz="1800" dirty="0" smtClean="0"/>
              <a:t>*</a:t>
            </a:r>
            <a:r>
              <a:rPr lang="en-US" sz="1800" dirty="0"/>
              <a:t>* This is a department </a:t>
            </a:r>
            <a:r>
              <a:rPr lang="en-US" sz="1800" dirty="0" smtClean="0"/>
              <a:t>activity. All </a:t>
            </a:r>
            <a:r>
              <a:rPr lang="en-US" sz="1800" dirty="0"/>
              <a:t>staff members </a:t>
            </a:r>
            <a:r>
              <a:rPr lang="en-US" sz="1800" dirty="0" smtClean="0"/>
              <a:t>and students are </a:t>
            </a:r>
            <a:r>
              <a:rPr lang="en-US" sz="1800" dirty="0"/>
              <a:t>involved in some or other initiative directly or indirectly.  </a:t>
            </a:r>
            <a:endParaRPr lang="en-US" sz="1800" dirty="0" smtClean="0"/>
          </a:p>
          <a:p>
            <a:r>
              <a:rPr lang="en-US" dirty="0" smtClean="0"/>
              <a:t>**Topics covered are not the  </a:t>
            </a:r>
            <a:r>
              <a:rPr lang="en-US" dirty="0"/>
              <a:t>sole list of activities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24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shot_20160524-1143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8" y="2324100"/>
            <a:ext cx="2331541" cy="4144962"/>
          </a:xfrm>
          <a:prstGeom prst="rect">
            <a:avLst/>
          </a:prstGeom>
        </p:spPr>
      </p:pic>
      <p:pic>
        <p:nvPicPr>
          <p:cNvPr id="8" name="Content Placeholder 7" descr="dduconnec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r="1355"/>
          <a:stretch>
            <a:fillRect/>
          </a:stretch>
        </p:blipFill>
        <p:spPr>
          <a:xfrm>
            <a:off x="2721769" y="1406730"/>
            <a:ext cx="3700462" cy="345122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Captures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5111" y="2192635"/>
            <a:ext cx="1791626" cy="46166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News Letter</a:t>
            </a:r>
            <a:endParaRPr lang="en-US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7495" y="4396289"/>
            <a:ext cx="2484274" cy="46166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150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Results on the Go</a:t>
            </a:r>
          </a:p>
        </p:txBody>
      </p:sp>
      <p:pic>
        <p:nvPicPr>
          <p:cNvPr id="12" name="Picture 11" descr="Felicific2k1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231" y="2324100"/>
            <a:ext cx="2400300" cy="4291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80279" y="4165458"/>
            <a:ext cx="3363721" cy="46166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150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Techno-cultural festival</a:t>
            </a:r>
          </a:p>
        </p:txBody>
      </p:sp>
    </p:spTree>
    <p:extLst>
      <p:ext uri="{BB962C8B-B14F-4D97-AF65-F5344CB8AC3E}">
        <p14:creationId xmlns:p14="http://schemas.microsoft.com/office/powerpoint/2010/main" val="530519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60600"/>
            <a:ext cx="7408333" cy="38655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The CONTENT in </a:t>
            </a:r>
            <a:r>
              <a:rPr lang="en-US" dirty="0"/>
              <a:t>itself bolsters the </a:t>
            </a:r>
            <a:r>
              <a:rPr lang="en-US" dirty="0" smtClean="0"/>
              <a:t>initiatives year by year</a:t>
            </a:r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Project Report with Analysis, Design, Implementation, Testing and more.</a:t>
            </a:r>
          </a:p>
          <a:p>
            <a:r>
              <a:rPr lang="en-US" dirty="0" smtClean="0"/>
              <a:t>Demonstration (</a:t>
            </a:r>
            <a:r>
              <a:rPr lang="en-US" dirty="0" err="1" smtClean="0"/>
              <a:t>BTech_VI_SystemDePractices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Telling a story of application usage with finger tips</a:t>
            </a:r>
          </a:p>
          <a:p>
            <a:r>
              <a:rPr lang="en-US" dirty="0" smtClean="0"/>
              <a:t>Presentation (</a:t>
            </a:r>
            <a:r>
              <a:rPr lang="en-US" dirty="0" err="1" smtClean="0"/>
              <a:t>BTech_VIII_IndustrialTraining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Technologies and crucial logic behind the scene</a:t>
            </a:r>
          </a:p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Packaging and sharing i.e. </a:t>
            </a:r>
            <a:r>
              <a:rPr lang="en-US" dirty="0" err="1" smtClean="0"/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playstore</a:t>
            </a:r>
            <a:r>
              <a:rPr lang="en-US" dirty="0" smtClean="0"/>
              <a:t>, etc.</a:t>
            </a:r>
          </a:p>
          <a:p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Software Engineering </a:t>
            </a:r>
            <a:r>
              <a:rPr lang="en-US" b="1" i="1" dirty="0" smtClean="0"/>
              <a:t>Contents</a:t>
            </a:r>
            <a:endParaRPr lang="en-US" dirty="0"/>
          </a:p>
        </p:txBody>
      </p:sp>
      <p:graphicFrame>
        <p:nvGraphicFramePr>
          <p:cNvPr id="5" name="Object 4" descr="ProjectTitles_BTechCESemVIII_2016" title="ProjectTitles_BTechCESemVIII_20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854729"/>
              </p:ext>
            </p:extLst>
          </p:nvPr>
        </p:nvGraphicFramePr>
        <p:xfrm>
          <a:off x="6953250" y="4539218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name="Worksheet" showAsIcon="1" r:id="rId3" imgW="965200" imgH="609600" progId="Excel.Sheet.12">
                  <p:embed/>
                </p:oleObj>
              </mc:Choice>
              <mc:Fallback>
                <p:oleObj name="Worksheet" showAsIcon="1" r:id="rId3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53250" y="4539218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 descr="BTechVI_SDP_ProjectTitles_2016" title="BTechVI_SDP_ProjectTitles_20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873220"/>
              </p:ext>
            </p:extLst>
          </p:nvPr>
        </p:nvGraphicFramePr>
        <p:xfrm>
          <a:off x="7118350" y="3594100"/>
          <a:ext cx="635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Worksheet" showAsIcon="1" r:id="rId5" imgW="635000" imgH="558800" progId="Excel.Sheet.12">
                  <p:embed/>
                </p:oleObj>
              </mc:Choice>
              <mc:Fallback>
                <p:oleObj name="Worksheet" showAsIcon="1" r:id="rId5" imgW="635000" imgH="558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8350" y="3594100"/>
                        <a:ext cx="6350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143022"/>
              </p:ext>
            </p:extLst>
          </p:nvPr>
        </p:nvGraphicFramePr>
        <p:xfrm>
          <a:off x="7169150" y="5499100"/>
          <a:ext cx="584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Document" showAsIcon="1" r:id="rId7" imgW="584200" imgH="558800" progId="Word.Document.12">
                  <p:embed/>
                </p:oleObj>
              </mc:Choice>
              <mc:Fallback>
                <p:oleObj name="Document" showAsIcon="1" r:id="rId7" imgW="5842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69150" y="5499100"/>
                        <a:ext cx="5842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503555"/>
              </p:ext>
            </p:extLst>
          </p:nvPr>
        </p:nvGraphicFramePr>
        <p:xfrm>
          <a:off x="7118350" y="2675467"/>
          <a:ext cx="584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Document" showAsIcon="1" r:id="rId9" imgW="584200" imgH="558800" progId="Word.Document.12">
                  <p:embed/>
                </p:oleObj>
              </mc:Choice>
              <mc:Fallback>
                <p:oleObj name="Document" showAsIcon="1" r:id="rId9" imgW="5842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18350" y="2675467"/>
                        <a:ext cx="5842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99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Software Engineering </a:t>
            </a:r>
            <a:r>
              <a:rPr lang="en-US" b="1" i="1" dirty="0" smtClean="0"/>
              <a:t>Contents</a:t>
            </a:r>
            <a:endParaRPr lang="en-US" dirty="0"/>
          </a:p>
        </p:txBody>
      </p:sp>
      <p:pic>
        <p:nvPicPr>
          <p:cNvPr id="7" name="Picture 6" descr="repo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01" y="1591055"/>
            <a:ext cx="4481197" cy="4824208"/>
          </a:xfrm>
          <a:prstGeom prst="rect">
            <a:avLst/>
          </a:prstGeom>
        </p:spPr>
      </p:pic>
      <p:pic>
        <p:nvPicPr>
          <p:cNvPr id="6" name="Picture 5" descr="repo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900" y="1591057"/>
            <a:ext cx="3434399" cy="4824206"/>
          </a:xfrm>
          <a:prstGeom prst="rect">
            <a:avLst/>
          </a:prstGeom>
        </p:spPr>
      </p:pic>
      <p:pic>
        <p:nvPicPr>
          <p:cNvPr id="8" name="Picture 7" descr="repor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56155"/>
            <a:ext cx="3949700" cy="46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0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pic>
        <p:nvPicPr>
          <p:cNvPr id="5" name="Content Placeholder 4" descr="Screen Shot 2016-05-24 at 11.22.0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3" b="-2833"/>
          <a:stretch>
            <a:fillRect/>
          </a:stretch>
        </p:blipFill>
        <p:spPr>
          <a:xfrm>
            <a:off x="871538" y="2674938"/>
            <a:ext cx="7408862" cy="3451225"/>
          </a:xfrm>
        </p:spPr>
      </p:pic>
    </p:spTree>
    <p:extLst>
      <p:ext uri="{BB962C8B-B14F-4D97-AF65-F5344CB8AC3E}">
        <p14:creationId xmlns:p14="http://schemas.microsoft.com/office/powerpoint/2010/main" val="167830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72067" y="5486400"/>
            <a:ext cx="764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These initiatives, prepare students and faculties for (prospective) projects especially better with </a:t>
            </a:r>
            <a:r>
              <a:rPr lang="en-US" b="1" dirty="0"/>
              <a:t>documentation</a:t>
            </a:r>
            <a:r>
              <a:rPr lang="en-US" dirty="0"/>
              <a:t>, </a:t>
            </a:r>
            <a:r>
              <a:rPr lang="en-US" b="1" dirty="0"/>
              <a:t>technical</a:t>
            </a:r>
            <a:r>
              <a:rPr lang="en-US" dirty="0"/>
              <a:t> and </a:t>
            </a:r>
            <a:r>
              <a:rPr lang="en-US" b="1" dirty="0"/>
              <a:t>team work</a:t>
            </a:r>
            <a:r>
              <a:rPr lang="en-US" dirty="0"/>
              <a:t> </a:t>
            </a:r>
            <a:r>
              <a:rPr lang="en-US" dirty="0" smtClean="0"/>
              <a:t>skills.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Screen Shot 2016-05-24 at 11.22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14" b="-2814"/>
          <a:stretch>
            <a:fillRect/>
          </a:stretch>
        </p:blipFill>
        <p:spPr>
          <a:xfrm>
            <a:off x="872067" y="2180167"/>
            <a:ext cx="7408333" cy="3306233"/>
          </a:xfrm>
        </p:spPr>
      </p:pic>
    </p:spTree>
    <p:extLst>
      <p:ext uri="{BB962C8B-B14F-4D97-AF65-F5344CB8AC3E}">
        <p14:creationId xmlns:p14="http://schemas.microsoft.com/office/powerpoint/2010/main" val="185195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Faculty is very supportive. All the things which I learnt during this entire period, I was able to apply that practically via SDP</a:t>
            </a:r>
            <a:r>
              <a:rPr lang="en-US" dirty="0" smtClean="0"/>
              <a:t>.[Current Student]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The practical knowledge imparted to students is far better than other </a:t>
            </a:r>
            <a:r>
              <a:rPr lang="en-US" dirty="0" smtClean="0"/>
              <a:t>colleges [Former student/Industrialist]</a:t>
            </a:r>
          </a:p>
          <a:p>
            <a:pPr algn="just"/>
            <a:r>
              <a:rPr lang="en-US" dirty="0"/>
              <a:t>Teaching is already nice, can be improved by </a:t>
            </a:r>
            <a:r>
              <a:rPr lang="en-US" dirty="0" smtClean="0"/>
              <a:t>visualizing </a:t>
            </a:r>
            <a:r>
              <a:rPr lang="en-US" dirty="0"/>
              <a:t>boring </a:t>
            </a:r>
            <a:r>
              <a:rPr lang="en-US" dirty="0" smtClean="0"/>
              <a:t>theories this way.</a:t>
            </a:r>
            <a:r>
              <a:rPr lang="en-US" dirty="0"/>
              <a:t> [Former student/Industrialist]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Appreciation**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1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With the attentive </a:t>
            </a:r>
            <a:r>
              <a:rPr lang="en-US" dirty="0" smtClean="0"/>
              <a:t>PBL steps </a:t>
            </a:r>
            <a:r>
              <a:rPr lang="en-US" dirty="0"/>
              <a:t>as mentioned, we see the positive difference in</a:t>
            </a:r>
          </a:p>
          <a:p>
            <a:pPr lvl="1"/>
            <a:r>
              <a:rPr lang="en-US" dirty="0"/>
              <a:t>Students’ and Faculties’ project/industry readiness</a:t>
            </a:r>
          </a:p>
          <a:p>
            <a:pPr lvl="1"/>
            <a:r>
              <a:rPr lang="en-US" dirty="0"/>
              <a:t>Effectiveness attained with</a:t>
            </a:r>
          </a:p>
          <a:p>
            <a:pPr lvl="2"/>
            <a:r>
              <a:rPr lang="en-US" dirty="0"/>
              <a:t>Documentation Skills</a:t>
            </a:r>
          </a:p>
          <a:p>
            <a:pPr lvl="2"/>
            <a:r>
              <a:rPr lang="en-US" dirty="0"/>
              <a:t>Presentation Skills</a:t>
            </a:r>
          </a:p>
          <a:p>
            <a:pPr lvl="2"/>
            <a:r>
              <a:rPr lang="en-US" dirty="0"/>
              <a:t>Technical Skills</a:t>
            </a:r>
          </a:p>
          <a:p>
            <a:pPr lvl="2"/>
            <a:r>
              <a:rPr lang="en-US" dirty="0"/>
              <a:t>Following schedule/Time management </a:t>
            </a:r>
          </a:p>
          <a:p>
            <a:pPr lvl="2"/>
            <a:r>
              <a:rPr lang="en-US" dirty="0"/>
              <a:t>Team work, Self confidence, Professional Circle Development </a:t>
            </a:r>
            <a:r>
              <a:rPr lang="en-US" dirty="0" smtClean="0"/>
              <a:t>skills</a:t>
            </a:r>
          </a:p>
          <a:p>
            <a:pPr lvl="1"/>
            <a:r>
              <a:rPr lang="en-US" dirty="0" smtClean="0"/>
              <a:t>Overall, Software Engineering turned interesting and challenging </a:t>
            </a:r>
          </a:p>
          <a:p>
            <a:pPr lvl="2"/>
            <a:r>
              <a:rPr lang="en-US" dirty="0" smtClean="0"/>
              <a:t>Students learnt importance of each stage the hard way</a:t>
            </a:r>
          </a:p>
          <a:p>
            <a:pPr lvl="2"/>
            <a:r>
              <a:rPr lang="en-US" dirty="0" smtClean="0"/>
              <a:t>Students’ resume and interview appearance have better impact of product they built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 algn="just">
              <a:buNone/>
            </a:pPr>
            <a:r>
              <a:rPr lang="en-US" dirty="0" smtClean="0"/>
              <a:t>Thus</a:t>
            </a:r>
            <a:r>
              <a:rPr lang="en-US" dirty="0"/>
              <a:t>, at Computer Engineering Department, </a:t>
            </a:r>
            <a:r>
              <a:rPr lang="en-US" dirty="0" err="1"/>
              <a:t>FoT</a:t>
            </a:r>
            <a:r>
              <a:rPr lang="en-US" dirty="0"/>
              <a:t>, </a:t>
            </a:r>
            <a:r>
              <a:rPr lang="en-US" dirty="0" err="1" smtClean="0"/>
              <a:t>D.D.University</a:t>
            </a:r>
            <a:r>
              <a:rPr lang="en-US" dirty="0" smtClean="0"/>
              <a:t>, </a:t>
            </a:r>
            <a:r>
              <a:rPr lang="en-US" dirty="0" err="1" smtClean="0"/>
              <a:t>Nadiad</a:t>
            </a:r>
            <a:r>
              <a:rPr lang="en-US" dirty="0" smtClean="0"/>
              <a:t>, </a:t>
            </a:r>
            <a:r>
              <a:rPr lang="en-US" dirty="0"/>
              <a:t>we just do not teach </a:t>
            </a:r>
            <a:r>
              <a:rPr lang="en-US" dirty="0" smtClean="0"/>
              <a:t>Software Engineering </a:t>
            </a:r>
            <a:r>
              <a:rPr lang="en-US" dirty="0"/>
              <a:t>but we actually </a:t>
            </a:r>
            <a:r>
              <a:rPr lang="en-US" dirty="0" smtClean="0"/>
              <a:t>work to impart Software Engineering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3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>
                <a:hlinkClick r:id="rId2"/>
              </a:rPr>
              <a:t>https://en.wikipedia.org/wiki/Problem-based_learning</a:t>
            </a:r>
            <a:endParaRPr lang="en-CA" dirty="0"/>
          </a:p>
          <a:p>
            <a:r>
              <a:rPr lang="en-CA" dirty="0">
                <a:hlinkClick r:id="rId2"/>
              </a:rPr>
              <a:t>http://egov.ddit.ac.in</a:t>
            </a:r>
            <a:endParaRPr lang="en-CA" dirty="0"/>
          </a:p>
          <a:p>
            <a:r>
              <a:rPr lang="en-CA" dirty="0">
                <a:hlinkClick r:id="rId2"/>
              </a:rPr>
              <a:t>http://egov.ddit.ac.in/moodle</a:t>
            </a:r>
            <a:endParaRPr lang="en-CA" dirty="0"/>
          </a:p>
          <a:p>
            <a:r>
              <a:rPr lang="en-CA" dirty="0">
                <a:hlinkClick r:id="rId3"/>
              </a:rPr>
              <a:t>http://dduconnect.in/</a:t>
            </a:r>
            <a:endParaRPr lang="en-CA" dirty="0"/>
          </a:p>
          <a:p>
            <a:r>
              <a:rPr lang="en-CA" dirty="0">
                <a:hlinkClick r:id="rId4"/>
              </a:rPr>
              <a:t>https://www.facebook.com/felicific2k16/</a:t>
            </a:r>
            <a:endParaRPr lang="en-CA" dirty="0"/>
          </a:p>
          <a:p>
            <a:r>
              <a:rPr lang="en-CA" dirty="0" smtClean="0">
                <a:hlinkClick r:id="rId5"/>
              </a:rPr>
              <a:t>https://github.com</a:t>
            </a:r>
            <a:endParaRPr lang="en-CA" dirty="0" smtClean="0"/>
          </a:p>
          <a:p>
            <a:r>
              <a:rPr lang="en-US" u="sng" dirty="0">
                <a:hlinkClick r:id="rId6"/>
              </a:rPr>
              <a:t>https://play.google.com/store/</a:t>
            </a:r>
            <a:r>
              <a:rPr lang="en-US" u="sng" dirty="0" smtClean="0">
                <a:hlinkClick r:id="rId6"/>
              </a:rPr>
              <a:t>apps</a:t>
            </a:r>
            <a:endParaRPr lang="en-US" u="sng" dirty="0"/>
          </a:p>
          <a:p>
            <a:r>
              <a:rPr lang="en-US" u="sng" dirty="0">
                <a:hlinkClick r:id="rId7"/>
              </a:rPr>
              <a:t>https://www.microsoft.com/en-us/store/</a:t>
            </a:r>
            <a:r>
              <a:rPr lang="en-US" u="sng" dirty="0" smtClean="0">
                <a:hlinkClick r:id="rId7"/>
              </a:rPr>
              <a:t>apps</a:t>
            </a:r>
            <a:endParaRPr lang="en-US" u="sng" dirty="0" smtClean="0"/>
          </a:p>
          <a:p>
            <a:r>
              <a:rPr lang="en-US" u="sng" dirty="0">
                <a:hlinkClick r:id="rId8"/>
              </a:rPr>
              <a:t>https://docs.google.com/forms/d/1vdpMzfyzdktrrmh-3ImxkfLhpPhmOjWeY5I6zPAu-Fg/viewform?c=0&amp;w=</a:t>
            </a:r>
            <a:r>
              <a:rPr lang="en-US" u="sng" dirty="0" smtClean="0">
                <a:hlinkClick r:id="rId8"/>
              </a:rPr>
              <a:t>1</a:t>
            </a: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</a:t>
            </a:r>
            <a:br>
              <a:rPr lang="en-US" dirty="0" smtClean="0"/>
            </a:br>
            <a:r>
              <a:rPr lang="en-CA" dirty="0">
                <a:hlinkClick r:id="rId2"/>
              </a:rPr>
              <a:t>www.ddu.ac.in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0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To bolster both </a:t>
            </a:r>
            <a:r>
              <a:rPr lang="en-US" b="1" dirty="0"/>
              <a:t>FACULTIES</a:t>
            </a:r>
            <a:r>
              <a:rPr lang="en-US" dirty="0"/>
              <a:t>’ and </a:t>
            </a:r>
            <a:r>
              <a:rPr lang="en-US" b="1" dirty="0"/>
              <a:t>STUDENTS</a:t>
            </a:r>
            <a:r>
              <a:rPr lang="en-US" dirty="0"/>
              <a:t>’ voyage </a:t>
            </a:r>
            <a:r>
              <a:rPr lang="en-US" b="1" dirty="0"/>
              <a:t>“In the pursuit of (prospective) project”</a:t>
            </a:r>
            <a:r>
              <a:rPr lang="en-US" dirty="0" smtClean="0"/>
              <a:t>, Department </a:t>
            </a:r>
            <a:r>
              <a:rPr lang="en-US" dirty="0"/>
              <a:t>of Computer Engineering, </a:t>
            </a:r>
            <a:r>
              <a:rPr lang="en-US" dirty="0" err="1"/>
              <a:t>FoT</a:t>
            </a:r>
            <a:r>
              <a:rPr lang="en-US" dirty="0"/>
              <a:t>. DDU. has following insight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Let us make both stack holders ready for (prospective) project</a:t>
            </a:r>
            <a:r>
              <a:rPr lang="en-US" b="1" dirty="0" smtClean="0"/>
              <a:t>,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b="1" dirty="0" smtClean="0"/>
              <a:t>From </a:t>
            </a:r>
            <a:r>
              <a:rPr lang="en-US" b="1" dirty="0"/>
              <a:t>the Sources of </a:t>
            </a:r>
            <a:r>
              <a:rPr lang="en-US" b="1" dirty="0" smtClean="0"/>
              <a:t>Projects:</a:t>
            </a:r>
            <a:endParaRPr lang="en-US" dirty="0"/>
          </a:p>
          <a:p>
            <a:pPr lvl="1"/>
            <a:r>
              <a:rPr lang="en-US" dirty="0"/>
              <a:t>Industry collaboration</a:t>
            </a:r>
          </a:p>
          <a:p>
            <a:pPr lvl="1"/>
            <a:r>
              <a:rPr lang="en-US" dirty="0"/>
              <a:t>Teachers’ research work</a:t>
            </a:r>
          </a:p>
          <a:p>
            <a:pPr lvl="1"/>
            <a:r>
              <a:rPr lang="en-US" dirty="0"/>
              <a:t>Institute’s software </a:t>
            </a:r>
            <a:r>
              <a:rPr lang="en-US" dirty="0" smtClean="0"/>
              <a:t>requirement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With </a:t>
            </a:r>
            <a:r>
              <a:rPr lang="en-US" b="1" dirty="0"/>
              <a:t>the approach of “Problem solving based </a:t>
            </a:r>
            <a:r>
              <a:rPr lang="en-US" b="1" dirty="0" smtClean="0"/>
              <a:t>learning-PBL”</a:t>
            </a:r>
            <a:endParaRPr lang="en-US" dirty="0"/>
          </a:p>
          <a:p>
            <a:pPr lvl="1"/>
            <a:r>
              <a:rPr lang="en-US" dirty="0"/>
              <a:t>Step 1 : Identify projects for which required technical competency aligns with curriculum.</a:t>
            </a:r>
          </a:p>
          <a:p>
            <a:pPr lvl="1"/>
            <a:r>
              <a:rPr lang="en-US" dirty="0"/>
              <a:t>Step 2 : Decide duration of project &amp; various subject heads under which it can be offered.</a:t>
            </a:r>
          </a:p>
          <a:p>
            <a:pPr lvl="1"/>
            <a:r>
              <a:rPr lang="en-US" dirty="0"/>
              <a:t>Step 3 : Create the team</a:t>
            </a:r>
          </a:p>
          <a:p>
            <a:pPr lvl="1"/>
            <a:r>
              <a:rPr lang="en-US" dirty="0"/>
              <a:t>Step 4 : Task planning as per the students’ academic needs.</a:t>
            </a:r>
          </a:p>
          <a:p>
            <a:pPr lvl="1"/>
            <a:r>
              <a:rPr lang="en-US" dirty="0"/>
              <a:t>Step 5 : Distribute tasks and decide milestones</a:t>
            </a:r>
          </a:p>
          <a:p>
            <a:pPr lvl="1"/>
            <a:r>
              <a:rPr lang="en-US" dirty="0"/>
              <a:t>Step 6 : Monitor the progress and provide necessary support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solving based learning (PBL)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79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2675467"/>
            <a:ext cx="8229599" cy="345069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I</a:t>
            </a:r>
            <a:r>
              <a:rPr lang="en-US" b="1" dirty="0" smtClean="0"/>
              <a:t>nnovative </a:t>
            </a:r>
            <a:r>
              <a:rPr lang="en-US" b="1" dirty="0"/>
              <a:t>Practices/Approach/Steps</a:t>
            </a:r>
            <a:r>
              <a:rPr lang="en-US" b="1" dirty="0" smtClean="0"/>
              <a:t>:</a:t>
            </a:r>
          </a:p>
          <a:p>
            <a:pPr marL="0" indent="0" algn="ctr">
              <a:buNone/>
            </a:pPr>
            <a:r>
              <a:rPr lang="en-US" sz="1600" dirty="0" smtClean="0"/>
              <a:t>1. Identify </a:t>
            </a:r>
            <a:r>
              <a:rPr lang="en-US" sz="1600" dirty="0"/>
              <a:t>Projects </a:t>
            </a:r>
            <a:r>
              <a:rPr lang="en-US" sz="1600" dirty="0" smtClean="0"/>
              <a:t> 2</a:t>
            </a:r>
            <a:r>
              <a:rPr lang="en-US" sz="1600" dirty="0"/>
              <a:t>. Duration and Subjects </a:t>
            </a:r>
            <a:r>
              <a:rPr lang="en-US" sz="1600" dirty="0" smtClean="0"/>
              <a:t> 3</a:t>
            </a:r>
            <a:r>
              <a:rPr lang="en-US" sz="1600" dirty="0"/>
              <a:t>. Create </a:t>
            </a:r>
            <a:r>
              <a:rPr lang="en-US" sz="1600" dirty="0" smtClean="0"/>
              <a:t>Team</a:t>
            </a:r>
          </a:p>
          <a:p>
            <a:pPr marL="0" indent="0">
              <a:buNone/>
            </a:pPr>
            <a:r>
              <a:rPr lang="en-US" b="1" dirty="0" smtClean="0"/>
              <a:t>Evidences</a:t>
            </a:r>
            <a:r>
              <a:rPr lang="en-US" b="1" dirty="0"/>
              <a:t>:   Steps 1-2-3</a:t>
            </a:r>
          </a:p>
          <a:p>
            <a:r>
              <a:rPr lang="en-US" dirty="0"/>
              <a:t>Gimbal Research Project : Industry collaboration</a:t>
            </a:r>
          </a:p>
          <a:p>
            <a:pPr lvl="1"/>
            <a:r>
              <a:rPr lang="en-US" dirty="0"/>
              <a:t>Technically challenging task of one year. Requires knowledge of hardware, micro controllers</a:t>
            </a:r>
          </a:p>
          <a:p>
            <a:pPr lvl="2"/>
            <a:r>
              <a:rPr lang="en-US" dirty="0"/>
              <a:t>Good learning opportunity for students learning or interested in micro controller</a:t>
            </a:r>
          </a:p>
          <a:p>
            <a:r>
              <a:rPr lang="en-US" dirty="0"/>
              <a:t>Semantic Information Retrieval : Faculty research</a:t>
            </a:r>
          </a:p>
          <a:p>
            <a:pPr lvl="1"/>
            <a:r>
              <a:rPr lang="en-US" dirty="0"/>
              <a:t>Suitable for final year full time project. Requires knowledge of search engines, information retrieval theory, JAVA programming</a:t>
            </a:r>
          </a:p>
          <a:p>
            <a:pPr lvl="2"/>
            <a:r>
              <a:rPr lang="en-US" dirty="0"/>
              <a:t>Given the tasks. Learn and apply. Group as per skillset and interest.</a:t>
            </a:r>
          </a:p>
          <a:p>
            <a:r>
              <a:rPr lang="en-US" dirty="0"/>
              <a:t>Employee leave management System : Department software application</a:t>
            </a:r>
          </a:p>
          <a:p>
            <a:pPr lvl="1"/>
            <a:r>
              <a:rPr lang="en-US" dirty="0"/>
              <a:t>Mid-term efforts. Requires knowledge of Software Engineering and Web Application Development</a:t>
            </a:r>
          </a:p>
          <a:p>
            <a:pPr lvl="2"/>
            <a:r>
              <a:rPr lang="en-US" dirty="0"/>
              <a:t>2-3 students of pre-final year with required skills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5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561167"/>
            <a:ext cx="7408333" cy="34506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 smtClean="0"/>
              <a:t>To </a:t>
            </a:r>
            <a:r>
              <a:rPr lang="en-IN" dirty="0"/>
              <a:t>grow technical competency, CE Department has integrated Projects at various Courses Level as below:</a:t>
            </a:r>
          </a:p>
          <a:p>
            <a:r>
              <a:rPr lang="en-IN" dirty="0"/>
              <a:t>From first year, graduate students to work on/extend mini project(s) under departmental subjects</a:t>
            </a:r>
          </a:p>
          <a:p>
            <a:r>
              <a:rPr lang="en-IN" dirty="0"/>
              <a:t>Pre final year graduate students carry out tasks</a:t>
            </a:r>
          </a:p>
          <a:p>
            <a:pPr lvl="1"/>
            <a:r>
              <a:rPr lang="en-IN" dirty="0"/>
              <a:t>Amalgamated project pre-work (BTech V - DBS for database design and SE for System Design)</a:t>
            </a:r>
          </a:p>
          <a:p>
            <a:pPr lvl="1"/>
            <a:r>
              <a:rPr lang="en-IN" dirty="0"/>
              <a:t>Under subject head ‘System Development Practices’ and ‘Summer Internship’ </a:t>
            </a:r>
          </a:p>
          <a:p>
            <a:r>
              <a:rPr lang="en-IN" dirty="0"/>
              <a:t>Final year graduate students perform tasks as full time project/internship in last semester</a:t>
            </a:r>
          </a:p>
          <a:p>
            <a:r>
              <a:rPr lang="en-IN" dirty="0"/>
              <a:t>Post graduate students perform survey and research as part of ‘Thesis/Dissertation’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Step 4, 5 : Task Planning &amp;</a:t>
            </a:r>
            <a:r>
              <a:rPr lang="en-IN" dirty="0" smtClean="0"/>
              <a:t> milestone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33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19867"/>
            <a:ext cx="7408333" cy="3450696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N" dirty="0" smtClean="0"/>
              <a:t>Role </a:t>
            </a:r>
            <a:r>
              <a:rPr lang="en-IN" dirty="0"/>
              <a:t>of the </a:t>
            </a:r>
            <a:r>
              <a:rPr lang="en-IN" dirty="0" smtClean="0"/>
              <a:t>teacher:</a:t>
            </a:r>
          </a:p>
          <a:p>
            <a:pPr marL="0" indent="0" algn="just">
              <a:buNone/>
            </a:pPr>
            <a:r>
              <a:rPr lang="en-IN" dirty="0" smtClean="0"/>
              <a:t>Teacher </a:t>
            </a:r>
            <a:r>
              <a:rPr lang="en-IN" dirty="0"/>
              <a:t>does not perform traditional role of teaching the technical content</a:t>
            </a:r>
            <a:r>
              <a:rPr lang="en-IN" dirty="0" smtClean="0"/>
              <a:t>. Teacher </a:t>
            </a:r>
            <a:r>
              <a:rPr lang="en-IN" dirty="0"/>
              <a:t>rather acts as a mentor which provides necessary knowledge and guidance</a:t>
            </a:r>
            <a:r>
              <a:rPr lang="en-IN" dirty="0" smtClean="0"/>
              <a:t>.</a:t>
            </a:r>
          </a:p>
          <a:p>
            <a:pPr marL="0" indent="0" algn="just">
              <a:buNone/>
            </a:pPr>
            <a:endParaRPr lang="en-IN" dirty="0"/>
          </a:p>
          <a:p>
            <a:pPr algn="just"/>
            <a:r>
              <a:rPr lang="en-IN" dirty="0"/>
              <a:t>Let students make hand dirty and learn </a:t>
            </a:r>
            <a:r>
              <a:rPr lang="en-IN" dirty="0" smtClean="0"/>
              <a:t>lessons </a:t>
            </a:r>
            <a:r>
              <a:rPr lang="en-IN" dirty="0"/>
              <a:t>hard way.</a:t>
            </a:r>
          </a:p>
          <a:p>
            <a:pPr algn="just"/>
            <a:r>
              <a:rPr lang="en-IN" dirty="0"/>
              <a:t>Once students face challenges provides necessary technical support to overcome it.</a:t>
            </a:r>
          </a:p>
          <a:p>
            <a:pPr algn="just"/>
            <a:r>
              <a:rPr lang="en-IN" dirty="0"/>
              <a:t>Let student brain storm and find solution.</a:t>
            </a:r>
          </a:p>
          <a:p>
            <a:pPr algn="just"/>
            <a:r>
              <a:rPr lang="en-IN" dirty="0"/>
              <a:t>Provide knowledge incrementally, talk about task -2 (usually more difficult) once the task-1 is finished.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Step 6 : Progress monitoring </a:t>
            </a:r>
            <a:r>
              <a:rPr lang="en-IN" sz="3600" dirty="0" smtClean="0"/>
              <a:t>&amp; support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3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3167" y="1968500"/>
            <a:ext cx="7408333" cy="41147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Faculties’ Exemplary </a:t>
            </a:r>
            <a:r>
              <a:rPr lang="en-US" b="1" dirty="0"/>
              <a:t>Live Development (Ongoing and Past)</a:t>
            </a:r>
          </a:p>
          <a:p>
            <a:r>
              <a:rPr lang="en-US" dirty="0" smtClean="0"/>
              <a:t>Industry collaboration</a:t>
            </a:r>
          </a:p>
          <a:p>
            <a:pPr lvl="1"/>
            <a:r>
              <a:rPr lang="en-US" dirty="0"/>
              <a:t>Gimbal Research Project </a:t>
            </a:r>
          </a:p>
          <a:p>
            <a:pPr lvl="1"/>
            <a:r>
              <a:rPr lang="en-US" dirty="0" smtClean="0"/>
              <a:t>Snort Application Identification</a:t>
            </a:r>
          </a:p>
          <a:p>
            <a:r>
              <a:rPr lang="en-US" dirty="0" smtClean="0"/>
              <a:t>Faculty research</a:t>
            </a:r>
          </a:p>
          <a:p>
            <a:pPr lvl="1"/>
            <a:r>
              <a:rPr lang="en-US" dirty="0" smtClean="0"/>
              <a:t>Semantic </a:t>
            </a:r>
            <a:r>
              <a:rPr lang="en-US" dirty="0"/>
              <a:t>Information </a:t>
            </a:r>
            <a:r>
              <a:rPr lang="en-US" dirty="0" smtClean="0"/>
              <a:t>Retrieval</a:t>
            </a:r>
            <a:endParaRPr lang="en-US" dirty="0"/>
          </a:p>
          <a:p>
            <a:r>
              <a:rPr lang="en-US" dirty="0"/>
              <a:t>Institute </a:t>
            </a:r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E</a:t>
            </a:r>
            <a:r>
              <a:rPr lang="en-US" dirty="0"/>
              <a:t>-Governance Student and University </a:t>
            </a:r>
            <a:r>
              <a:rPr lang="en-US" dirty="0" smtClean="0"/>
              <a:t>Portal</a:t>
            </a:r>
            <a:endParaRPr lang="en-US" dirty="0"/>
          </a:p>
          <a:p>
            <a:pPr lvl="2"/>
            <a:r>
              <a:rPr lang="en-US" dirty="0" smtClean="0"/>
              <a:t>Includes </a:t>
            </a:r>
            <a:r>
              <a:rPr lang="en-US" dirty="0"/>
              <a:t>customized </a:t>
            </a:r>
            <a:r>
              <a:rPr lang="en-US" dirty="0" err="1"/>
              <a:t>moodle</a:t>
            </a:r>
            <a:r>
              <a:rPr lang="en-US" dirty="0"/>
              <a:t> – Online Learning Resource</a:t>
            </a:r>
          </a:p>
          <a:p>
            <a:r>
              <a:rPr lang="en-US" dirty="0" smtClean="0"/>
              <a:t>Department software</a:t>
            </a:r>
          </a:p>
          <a:p>
            <a:pPr lvl="1"/>
            <a:r>
              <a:rPr lang="en-US" dirty="0"/>
              <a:t>CE Faculty </a:t>
            </a:r>
            <a:r>
              <a:rPr lang="en-US" dirty="0" smtClean="0"/>
              <a:t>Portal</a:t>
            </a:r>
            <a:endParaRPr lang="en-US" dirty="0"/>
          </a:p>
          <a:p>
            <a:pPr lvl="2"/>
            <a:r>
              <a:rPr lang="en-US" dirty="0"/>
              <a:t>Subject Preference</a:t>
            </a:r>
          </a:p>
          <a:p>
            <a:pPr lvl="2"/>
            <a:r>
              <a:rPr lang="en-US" dirty="0"/>
              <a:t>Leave Management</a:t>
            </a:r>
          </a:p>
          <a:p>
            <a:pPr lvl="2"/>
            <a:r>
              <a:rPr lang="en-US" dirty="0"/>
              <a:t>Document Archive</a:t>
            </a:r>
          </a:p>
          <a:p>
            <a:pPr lvl="2"/>
            <a:r>
              <a:rPr lang="en-US" dirty="0"/>
              <a:t>Library Management (local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Faculties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8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od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1" y="1299105"/>
            <a:ext cx="3632199" cy="3450695"/>
          </a:xfrm>
          <a:prstGeom prst="rect">
            <a:avLst/>
          </a:prstGeom>
        </p:spPr>
      </p:pic>
      <p:pic>
        <p:nvPicPr>
          <p:cNvPr id="5" name="Content Placeholder 4" descr="1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3" r="48857" b="8573"/>
          <a:stretch/>
        </p:blipFill>
        <p:spPr>
          <a:xfrm>
            <a:off x="554567" y="3164592"/>
            <a:ext cx="3788833" cy="345069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Captures</a:t>
            </a:r>
            <a:endParaRPr lang="en-US" dirty="0"/>
          </a:p>
        </p:txBody>
      </p:sp>
      <p:pic>
        <p:nvPicPr>
          <p:cNvPr id="6" name="Picture 5" descr="Screen Shot 2016-05-24 at 11.18.0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61" y="3164592"/>
            <a:ext cx="4013139" cy="34506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52914" y="4288135"/>
            <a:ext cx="3145663" cy="46166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150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Industry Collaboration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6639" y="4440535"/>
            <a:ext cx="3082895" cy="46166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150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Department Software</a:t>
            </a:r>
            <a:endParaRPr lang="en-US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75243" y="2209800"/>
            <a:ext cx="2596835" cy="46166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Institute Software</a:t>
            </a:r>
            <a:endParaRPr lang="en-US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879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Students’ Exemplary </a:t>
            </a:r>
            <a:r>
              <a:rPr lang="en-US" b="1" dirty="0"/>
              <a:t>Live Development (Ongoing and Past)</a:t>
            </a:r>
          </a:p>
          <a:p>
            <a:pPr algn="just"/>
            <a:r>
              <a:rPr lang="en-US" dirty="0"/>
              <a:t>Web and mobile based information sharing for Felicific, the annual Techno-cultural festival</a:t>
            </a:r>
          </a:p>
          <a:p>
            <a:pPr algn="just"/>
            <a:r>
              <a:rPr lang="en-US" dirty="0"/>
              <a:t>Mobile App for viewing results and more</a:t>
            </a:r>
          </a:p>
          <a:p>
            <a:pPr algn="just"/>
            <a:r>
              <a:rPr lang="en-US" dirty="0"/>
              <a:t>Web based University Newsletter (University </a:t>
            </a:r>
            <a:r>
              <a:rPr lang="en-US" dirty="0" smtClean="0"/>
              <a:t>level)</a:t>
            </a:r>
            <a:endParaRPr lang="en-US" dirty="0"/>
          </a:p>
          <a:p>
            <a:pPr algn="just"/>
            <a:r>
              <a:rPr lang="en-US" dirty="0"/>
              <a:t>Web based Faculty feedback by students, an ISO mandate</a:t>
            </a:r>
          </a:p>
          <a:p>
            <a:pPr algn="just"/>
            <a:r>
              <a:rPr lang="en-US" dirty="0"/>
              <a:t>National level </a:t>
            </a:r>
            <a:r>
              <a:rPr lang="en-US" dirty="0" err="1"/>
              <a:t>eYantra</a:t>
            </a:r>
            <a:r>
              <a:rPr lang="en-US" dirty="0"/>
              <a:t> robot design and software development project competition winner for three consecutive years 2012, 2013, 2014 at IIT Bombay</a:t>
            </a:r>
            <a:endParaRPr lang="en-US" dirty="0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79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1082</TotalTime>
  <Words>1109</Words>
  <Application>Microsoft Macintosh PowerPoint</Application>
  <PresentationFormat>On-screen Show (4:3)</PresentationFormat>
  <Paragraphs>147</Paragraphs>
  <Slides>17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Waveform</vt:lpstr>
      <vt:lpstr>Worksheet</vt:lpstr>
      <vt:lpstr>Document</vt:lpstr>
      <vt:lpstr>In the pursuit  of  (prospective) project</vt:lpstr>
      <vt:lpstr>Background</vt:lpstr>
      <vt:lpstr>Problem solving based learning (PBL)</vt:lpstr>
      <vt:lpstr>Justification</vt:lpstr>
      <vt:lpstr>Step 4, 5 : Task Planning &amp; milestone</vt:lpstr>
      <vt:lpstr>Step 6 : Progress monitoring &amp; support</vt:lpstr>
      <vt:lpstr>Faculties in Action</vt:lpstr>
      <vt:lpstr>Few Captures</vt:lpstr>
      <vt:lpstr>Students in Action</vt:lpstr>
      <vt:lpstr>Few Captures</vt:lpstr>
      <vt:lpstr>Software Engineering Contents</vt:lpstr>
      <vt:lpstr>Software Engineering Contents</vt:lpstr>
      <vt:lpstr>Feedback</vt:lpstr>
      <vt:lpstr>Feedback</vt:lpstr>
      <vt:lpstr>Appreciation**</vt:lpstr>
      <vt:lpstr>Conclusion</vt:lpstr>
      <vt:lpstr>References www.ddu.ac.in</vt:lpstr>
    </vt:vector>
  </TitlesOfParts>
  <Company>Texas A&amp;M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pursuit of (prospective) project</dc:title>
  <dc:creator>Jigar Pandya</dc:creator>
  <cp:lastModifiedBy>Jigar Pandya</cp:lastModifiedBy>
  <cp:revision>100</cp:revision>
  <dcterms:created xsi:type="dcterms:W3CDTF">2016-05-22T23:34:26Z</dcterms:created>
  <dcterms:modified xsi:type="dcterms:W3CDTF">2016-05-24T17:56:42Z</dcterms:modified>
</cp:coreProperties>
</file>